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300" r:id="rId3"/>
    <p:sldId id="338" r:id="rId4"/>
    <p:sldId id="336" r:id="rId5"/>
    <p:sldId id="289" r:id="rId6"/>
    <p:sldId id="291" r:id="rId7"/>
    <p:sldId id="314" r:id="rId8"/>
    <p:sldId id="302" r:id="rId9"/>
    <p:sldId id="339" r:id="rId10"/>
    <p:sldId id="340" r:id="rId11"/>
    <p:sldId id="341" r:id="rId12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6600"/>
    <a:srgbClr val="FF66CC"/>
    <a:srgbClr val="CCFF66"/>
    <a:srgbClr val="99FF99"/>
    <a:srgbClr val="000066"/>
    <a:srgbClr val="00007A"/>
    <a:srgbClr val="0000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 snapToGrid="0">
      <p:cViewPr>
        <p:scale>
          <a:sx n="100" d="100"/>
          <a:sy n="100" d="100"/>
        </p:scale>
        <p:origin x="-194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3;&#1086;&#1074;&#1072;&#1103;%20&#1087;&#1072;&#1087;&#1082;&#1072;\&#1053;&#1040;&#1059;&#1063;&#1053;&#1040;&#1071;%20&#1056;&#1040;&#1041;&#1054;&#1058;&#1040;%20&#1051;&#1060;%20&#1057;&#1048;&#1041;&#1043;&#1058;&#1059;\&#1053;&#1048;&#1056;-2014\&#1054;&#1090;&#1095;&#1077;&#1090;%20-2014\&#1048;&#1090;&#1086;&#1075;&#1080;%202014%20&#1075;.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3;&#1086;&#1074;&#1072;&#1103;%20&#1087;&#1072;&#1087;&#1082;&#1072;\&#1053;&#1040;&#1059;&#1063;&#1053;&#1040;&#1071;%20&#1056;&#1040;&#1041;&#1054;&#1058;&#1040;%20&#1051;&#1060;%20&#1057;&#1048;&#1041;&#1043;&#1058;&#1059;\&#1053;&#1048;&#1056;-2014\&#1054;&#1090;&#1095;&#1077;&#1090;%20-2014\&#1048;&#1090;&#1086;&#1075;&#1080;%202014%20&#1075;.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Лист1!$B$166</c:f>
              <c:strCache>
                <c:ptCount val="1"/>
                <c:pt idx="0">
                  <c:v>2013</c:v>
                </c:pt>
              </c:strCache>
            </c:strRef>
          </c:tx>
          <c:dLbls>
            <c:txPr>
              <a:bodyPr/>
              <a:lstStyle/>
              <a:p>
                <a:pPr>
                  <a:defRPr sz="1050" b="1" i="1"/>
                </a:pPr>
                <a:endParaRPr lang="ru-RU"/>
              </a:p>
            </c:txPr>
            <c:showVal val="1"/>
          </c:dLbls>
          <c:cat>
            <c:strRef>
              <c:f>Лист1!$A$167:$A$171</c:f>
              <c:strCache>
                <c:ptCount val="5"/>
                <c:pt idx="0">
                  <c:v>Доля НПР, имеющих ученую степень кандидата наук, в общей численности НПР</c:v>
                </c:pt>
                <c:pt idx="1">
                  <c:v>Доля НПР, имеющих ученую степень доктора наук, в общей численности НПР</c:v>
                </c:pt>
                <c:pt idx="2">
                  <c:v>Удельный вес НПР, имеющих ученую степень кандидата и доктора наук, в общей численности НПР вуза (без совместителей и работающих по договорам гражданско-правового характера)</c:v>
                </c:pt>
                <c:pt idx="3">
                  <c:v>Число НПР, имеющих ученую степень кандидата и доктора наук, в расчете на 100 студентов</c:v>
                </c:pt>
                <c:pt idx="4">
                  <c:v>Доля штатных работников ППС в общей численности ППС</c:v>
                </c:pt>
              </c:strCache>
            </c:strRef>
          </c:cat>
          <c:val>
            <c:numRef>
              <c:f>Лист1!$B$167:$B$171</c:f>
              <c:numCache>
                <c:formatCode>General</c:formatCode>
                <c:ptCount val="5"/>
                <c:pt idx="0">
                  <c:v>68.5</c:v>
                </c:pt>
                <c:pt idx="1">
                  <c:v>9.66</c:v>
                </c:pt>
                <c:pt idx="2">
                  <c:v>73.61999999999999</c:v>
                </c:pt>
                <c:pt idx="3">
                  <c:v>5.46</c:v>
                </c:pt>
                <c:pt idx="4">
                  <c:v>64.790000000000006</c:v>
                </c:pt>
              </c:numCache>
            </c:numRef>
          </c:val>
        </c:ser>
        <c:ser>
          <c:idx val="1"/>
          <c:order val="1"/>
          <c:tx>
            <c:strRef>
              <c:f>Лист1!$C$166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Val val="1"/>
          </c:dLbls>
          <c:cat>
            <c:strRef>
              <c:f>Лист1!$A$167:$A$171</c:f>
              <c:strCache>
                <c:ptCount val="5"/>
                <c:pt idx="0">
                  <c:v>Доля НПР, имеющих ученую степень кандидата наук, в общей численности НПР</c:v>
                </c:pt>
                <c:pt idx="1">
                  <c:v>Доля НПР, имеющих ученую степень доктора наук, в общей численности НПР</c:v>
                </c:pt>
                <c:pt idx="2">
                  <c:v>Удельный вес НПР, имеющих ученую степень кандидата и доктора наук, в общей численности НПР вуза (без совместителей и работающих по договорам гражданско-правового характера)</c:v>
                </c:pt>
                <c:pt idx="3">
                  <c:v>Число НПР, имеющих ученую степень кандидата и доктора наук, в расчете на 100 студентов</c:v>
                </c:pt>
                <c:pt idx="4">
                  <c:v>Доля штатных работников ППС в общей численности ППС</c:v>
                </c:pt>
              </c:strCache>
            </c:strRef>
          </c:cat>
          <c:val>
            <c:numRef>
              <c:f>Лист1!$C$167:$C$171</c:f>
              <c:numCache>
                <c:formatCode>General</c:formatCode>
                <c:ptCount val="5"/>
                <c:pt idx="0">
                  <c:v>68.599999999999994</c:v>
                </c:pt>
                <c:pt idx="1">
                  <c:v>13.3</c:v>
                </c:pt>
                <c:pt idx="2">
                  <c:v>94.9</c:v>
                </c:pt>
                <c:pt idx="3">
                  <c:v>9.02</c:v>
                </c:pt>
                <c:pt idx="4">
                  <c:v>92.6</c:v>
                </c:pt>
              </c:numCache>
            </c:numRef>
          </c:val>
        </c:ser>
        <c:dLbls>
          <c:showVal val="1"/>
        </c:dLbls>
        <c:axId val="66483328"/>
        <c:axId val="66485248"/>
      </c:barChart>
      <c:catAx>
        <c:axId val="66483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Кадровый состав</a:t>
                </a:r>
              </a:p>
            </c:rich>
          </c:tx>
          <c:layout/>
        </c:title>
        <c:tickLblPos val="nextTo"/>
        <c:spPr>
          <a:noFill/>
        </c:spPr>
        <c:txPr>
          <a:bodyPr/>
          <a:lstStyle/>
          <a:p>
            <a:pPr>
              <a:defRPr sz="1050" b="1"/>
            </a:pPr>
            <a:endParaRPr lang="ru-RU"/>
          </a:p>
        </c:txPr>
        <c:crossAx val="66485248"/>
        <c:crosses val="autoZero"/>
        <c:auto val="1"/>
        <c:lblAlgn val="ctr"/>
        <c:lblOffset val="100"/>
      </c:catAx>
      <c:valAx>
        <c:axId val="66485248"/>
        <c:scaling>
          <c:orientation val="minMax"/>
        </c:scaling>
        <c:axPos val="l"/>
        <c:majorGridlines/>
        <c:numFmt formatCode="General" sourceLinked="1"/>
        <c:tickLblPos val="nextTo"/>
        <c:crossAx val="6648332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stacked"/>
        <c:ser>
          <c:idx val="0"/>
          <c:order val="0"/>
          <c:tx>
            <c:strRef>
              <c:f>Лист1!$A$89</c:f>
              <c:strCache>
                <c:ptCount val="1"/>
                <c:pt idx="0">
                  <c:v>Субъекты РФ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Лист1!$B$88:$F$88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Лист1!$B$89:$F$89</c:f>
              <c:numCache>
                <c:formatCode>General</c:formatCode>
                <c:ptCount val="5"/>
                <c:pt idx="0">
                  <c:v>415</c:v>
                </c:pt>
                <c:pt idx="1">
                  <c:v>414.6</c:v>
                </c:pt>
                <c:pt idx="2">
                  <c:v>18</c:v>
                </c:pt>
                <c:pt idx="4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Лист1!$A$90</c:f>
              <c:strCache>
                <c:ptCount val="1"/>
                <c:pt idx="0">
                  <c:v>Российские фонды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Лист1!$B$88:$F$88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Лист1!$B$90:$F$90</c:f>
              <c:numCache>
                <c:formatCode>General</c:formatCode>
                <c:ptCount val="5"/>
                <c:pt idx="1">
                  <c:v>1110.94</c:v>
                </c:pt>
                <c:pt idx="2">
                  <c:v>383.4</c:v>
                </c:pt>
                <c:pt idx="3">
                  <c:v>767.91399999999999</c:v>
                </c:pt>
                <c:pt idx="4">
                  <c:v>577</c:v>
                </c:pt>
              </c:numCache>
            </c:numRef>
          </c:val>
        </c:ser>
        <c:ser>
          <c:idx val="2"/>
          <c:order val="2"/>
          <c:tx>
            <c:strRef>
              <c:f>Лист1!$A$91</c:f>
              <c:strCache>
                <c:ptCount val="1"/>
                <c:pt idx="0">
                  <c:v>Хоздоговоры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Лист1!$B$88:$F$88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Лист1!$B$91:$F$91</c:f>
              <c:numCache>
                <c:formatCode>General</c:formatCode>
                <c:ptCount val="5"/>
                <c:pt idx="0">
                  <c:v>612.65799999999979</c:v>
                </c:pt>
                <c:pt idx="1">
                  <c:v>653.33999999999992</c:v>
                </c:pt>
                <c:pt idx="2">
                  <c:v>536.5</c:v>
                </c:pt>
                <c:pt idx="3">
                  <c:v>841.2</c:v>
                </c:pt>
                <c:pt idx="4">
                  <c:v>1887</c:v>
                </c:pt>
              </c:numCache>
            </c:numRef>
          </c:val>
        </c:ser>
        <c:dLbls>
          <c:showVal val="1"/>
        </c:dLbls>
        <c:overlap val="100"/>
        <c:axId val="66393600"/>
        <c:axId val="66395520"/>
      </c:barChart>
      <c:catAx>
        <c:axId val="66393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</a:t>
                </a:r>
              </a:p>
            </c:rich>
          </c:tx>
          <c:layout/>
        </c:title>
        <c:numFmt formatCode="General" sourceLinked="1"/>
        <c:tickLblPos val="nextTo"/>
        <c:crossAx val="66395520"/>
        <c:crosses val="autoZero"/>
        <c:auto val="1"/>
        <c:lblAlgn val="ctr"/>
        <c:lblOffset val="100"/>
      </c:catAx>
      <c:valAx>
        <c:axId val="663955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Сумма, тыс. руб.</a:t>
                </a:r>
              </a:p>
            </c:rich>
          </c:tx>
          <c:layout/>
        </c:title>
        <c:numFmt formatCode="General" sourceLinked="1"/>
        <c:tickLblPos val="nextTo"/>
        <c:crossAx val="6639360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3741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1DEE9C-83A4-4BDE-BB17-57B97E309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ACBDA-7D23-4221-85DB-F5081C49E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F344-7A56-4748-B699-3778F6E78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B91EB-3A8E-48B4-86E6-1D87B2057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2698-D9FB-435B-8ECD-644570252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493C-9E46-4A09-981F-F7DC8F067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238B5-DD01-4A76-A5C5-D4B33FF89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7DD5C-43EF-4A85-BB5A-FDF317C69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C462-A571-40A8-B2F9-464B8C7D1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FB98-366B-4380-B7CE-DC235762F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EE1E-9271-4B8A-8B94-7590EC33F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B8BB-28F0-4DA2-90E0-0C0E15872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82061-7F93-4B77-AC02-68D09EFDB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B23-12F6-4ECA-B578-8DB924A18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3AC25E9-8F7E-4360-8973-C70AEB0D3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f-kras.ru/konkursview.aspx?id=51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95300"/>
            <a:ext cx="8915400" cy="61722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Итоги научно-исследовательской деятельности в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Лесосибирском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филиале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СибГТУ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2014 г. </a:t>
            </a:r>
            <a:b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b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66275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500" dirty="0" smtClean="0">
                <a:solidFill>
                  <a:schemeClr val="bg1"/>
                </a:solidFill>
              </a:rPr>
              <a:t>1. Участие </a:t>
            </a:r>
            <a:r>
              <a:rPr lang="ru-RU" sz="1500" dirty="0" smtClean="0">
                <a:solidFill>
                  <a:schemeClr val="bg1"/>
                </a:solidFill>
              </a:rPr>
              <a:t>в конкурсах грантов.</a:t>
            </a:r>
          </a:p>
          <a:p>
            <a:r>
              <a:rPr lang="ru-RU" sz="1500" dirty="0" smtClean="0">
                <a:solidFill>
                  <a:schemeClr val="bg1"/>
                </a:solidFill>
              </a:rPr>
              <a:t>1.1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b="1" u="sng" dirty="0" smtClean="0">
                <a:solidFill>
                  <a:schemeClr val="bg1"/>
                </a:solidFill>
              </a:rPr>
              <a:t>КГАУ «Красноярский краевой фонд поддержки научной и научно-технической деятельности».</a:t>
            </a:r>
            <a:r>
              <a:rPr lang="ru-RU" sz="1500" b="1" dirty="0" smtClean="0">
                <a:solidFill>
                  <a:schemeClr val="bg1"/>
                </a:solidFill>
              </a:rPr>
              <a:t> </a:t>
            </a:r>
            <a:endParaRPr lang="ru-RU" sz="1500" dirty="0" smtClean="0">
              <a:solidFill>
                <a:schemeClr val="bg1"/>
              </a:solidFill>
            </a:endParaRPr>
          </a:p>
          <a:p>
            <a:pPr lvl="1"/>
            <a:r>
              <a:rPr lang="ru-RU" sz="1500" dirty="0" smtClean="0">
                <a:solidFill>
                  <a:schemeClr val="bg1"/>
                </a:solidFill>
              </a:rPr>
              <a:t>1.1.1  </a:t>
            </a:r>
            <a:r>
              <a:rPr lang="ru-RU" sz="1500" dirty="0" smtClean="0">
                <a:solidFill>
                  <a:schemeClr val="bg1"/>
                </a:solidFill>
              </a:rPr>
              <a:t>На конкурс научных проектов авторских коллективов студентов и аспирантов под руководством молодых ученых  в 2014 г. направлено 3 проекта с участием студентов (</a:t>
            </a:r>
            <a:r>
              <a:rPr lang="ru-RU" sz="1500" dirty="0" err="1" smtClean="0">
                <a:solidFill>
                  <a:schemeClr val="bg1"/>
                </a:solidFill>
              </a:rPr>
              <a:t>Красиворон</a:t>
            </a:r>
            <a:r>
              <a:rPr lang="ru-RU" sz="1500" dirty="0" smtClean="0">
                <a:solidFill>
                  <a:schemeClr val="bg1"/>
                </a:solidFill>
              </a:rPr>
              <a:t> В.Е., Баталова О.А.; </a:t>
            </a:r>
            <a:r>
              <a:rPr lang="ru-RU" sz="1500" dirty="0" err="1" smtClean="0">
                <a:solidFill>
                  <a:schemeClr val="bg1"/>
                </a:solidFill>
              </a:rPr>
              <a:t>Дрягин</a:t>
            </a:r>
            <a:r>
              <a:rPr lang="ru-RU" sz="1500" dirty="0" smtClean="0">
                <a:solidFill>
                  <a:schemeClr val="bg1"/>
                </a:solidFill>
              </a:rPr>
              <a:t> В.В., Позднякова М.О., Секачева А.Н.). Два проекта получили </a:t>
            </a:r>
            <a:r>
              <a:rPr lang="ru-RU" sz="1500" dirty="0" err="1" smtClean="0">
                <a:solidFill>
                  <a:schemeClr val="bg1"/>
                </a:solidFill>
              </a:rPr>
              <a:t>грантовую</a:t>
            </a:r>
            <a:r>
              <a:rPr lang="ru-RU" sz="1500" dirty="0" smtClean="0">
                <a:solidFill>
                  <a:schemeClr val="bg1"/>
                </a:solidFill>
              </a:rPr>
              <a:t> поддержку на общую сумму 210 тыс. руб.</a:t>
            </a:r>
          </a:p>
          <a:p>
            <a:pPr lvl="1"/>
            <a:r>
              <a:rPr lang="ru-RU" sz="1500" dirty="0" smtClean="0">
                <a:solidFill>
                  <a:schemeClr val="bg1"/>
                </a:solidFill>
              </a:rPr>
              <a:t>1.1.2 На </a:t>
            </a:r>
            <a:r>
              <a:rPr lang="ru-RU" sz="1500" dirty="0" smtClean="0">
                <a:solidFill>
                  <a:schemeClr val="bg1"/>
                </a:solidFill>
              </a:rPr>
              <a:t>конкурс научно-технического творчества молодежи (студентов и аспирантов) направлено 6 проектов (1 - Аксёнов Н.В., Кожевников А.К., </a:t>
            </a:r>
            <a:r>
              <a:rPr lang="ru-RU" sz="1500" dirty="0" err="1" smtClean="0">
                <a:solidFill>
                  <a:schemeClr val="bg1"/>
                </a:solidFill>
              </a:rPr>
              <a:t>Красиворон</a:t>
            </a:r>
            <a:r>
              <a:rPr lang="ru-RU" sz="1500" dirty="0" smtClean="0">
                <a:solidFill>
                  <a:schemeClr val="bg1"/>
                </a:solidFill>
              </a:rPr>
              <a:t> В.Е.; 2 - Петрова А.А., Аксёнов Н.В., Кожевников А.К.; 3 - </a:t>
            </a:r>
            <a:r>
              <a:rPr lang="ru-RU" sz="1500" dirty="0" err="1" smtClean="0">
                <a:solidFill>
                  <a:schemeClr val="bg1"/>
                </a:solidFill>
              </a:rPr>
              <a:t>Гурджуев</a:t>
            </a:r>
            <a:r>
              <a:rPr lang="ru-RU" sz="1500" dirty="0" smtClean="0">
                <a:solidFill>
                  <a:schemeClr val="bg1"/>
                </a:solidFill>
              </a:rPr>
              <a:t> Т.А.О., Петрова А.А.; 4 - </a:t>
            </a:r>
            <a:r>
              <a:rPr lang="ru-RU" sz="1500" dirty="0" err="1" smtClean="0">
                <a:solidFill>
                  <a:schemeClr val="bg1"/>
                </a:solidFill>
              </a:rPr>
              <a:t>Вититнев</a:t>
            </a:r>
            <a:r>
              <a:rPr lang="ru-RU" sz="1500" dirty="0" smtClean="0">
                <a:solidFill>
                  <a:schemeClr val="bg1"/>
                </a:solidFill>
              </a:rPr>
              <a:t> А.Ю., Терентьев И.В.; 5 - </a:t>
            </a:r>
            <a:r>
              <a:rPr lang="ru-RU" sz="1500" dirty="0" err="1" smtClean="0">
                <a:solidFill>
                  <a:schemeClr val="bg1"/>
                </a:solidFill>
              </a:rPr>
              <a:t>Красиворон</a:t>
            </a:r>
            <a:r>
              <a:rPr lang="ru-RU" sz="1500" dirty="0" smtClean="0">
                <a:solidFill>
                  <a:schemeClr val="bg1"/>
                </a:solidFill>
              </a:rPr>
              <a:t> В. Е., Баталова О.А.; 6 – Ларионов К.А., </a:t>
            </a:r>
            <a:r>
              <a:rPr lang="ru-RU" sz="1500" dirty="0" err="1" smtClean="0">
                <a:solidFill>
                  <a:schemeClr val="bg1"/>
                </a:solidFill>
              </a:rPr>
              <a:t>Стракович</a:t>
            </a:r>
            <a:r>
              <a:rPr lang="ru-RU" sz="1500" dirty="0" smtClean="0">
                <a:solidFill>
                  <a:schemeClr val="bg1"/>
                </a:solidFill>
              </a:rPr>
              <a:t> Е.С., Меркулова А.Н.). Проект под рук. Ларионова К.А. получил </a:t>
            </a:r>
            <a:r>
              <a:rPr lang="ru-RU" sz="1500" dirty="0" err="1" smtClean="0">
                <a:solidFill>
                  <a:schemeClr val="bg1"/>
                </a:solidFill>
              </a:rPr>
              <a:t>грантовую</a:t>
            </a:r>
            <a:r>
              <a:rPr lang="ru-RU" sz="1500" dirty="0" smtClean="0">
                <a:solidFill>
                  <a:schemeClr val="bg1"/>
                </a:solidFill>
              </a:rPr>
              <a:t> поддержку в размере 100000 рублей.   </a:t>
            </a:r>
          </a:p>
          <a:p>
            <a:pPr lvl="1"/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dirty="0" smtClean="0">
                <a:solidFill>
                  <a:schemeClr val="bg1"/>
                </a:solidFill>
              </a:rPr>
              <a:t>1.1.3 На </a:t>
            </a:r>
            <a:r>
              <a:rPr lang="ru-RU" sz="1500" dirty="0" smtClean="0">
                <a:solidFill>
                  <a:schemeClr val="bg1"/>
                </a:solidFill>
              </a:rPr>
              <a:t>конкурс научно-технических исследований, разработок, инновационных программ и проектов для обеспечения конкурентных преимуществ экономики Красноярского края  направлено 2 заявки с участием студентов (</a:t>
            </a:r>
            <a:r>
              <a:rPr lang="ru-RU" sz="1500" dirty="0" err="1" smtClean="0">
                <a:solidFill>
                  <a:schemeClr val="bg1"/>
                </a:solidFill>
              </a:rPr>
              <a:t>Дрягин</a:t>
            </a:r>
            <a:r>
              <a:rPr lang="ru-RU" sz="1500" dirty="0" smtClean="0">
                <a:solidFill>
                  <a:schemeClr val="bg1"/>
                </a:solidFill>
              </a:rPr>
              <a:t> В.В., </a:t>
            </a:r>
            <a:r>
              <a:rPr lang="ru-RU" sz="1500" dirty="0" err="1" smtClean="0">
                <a:solidFill>
                  <a:schemeClr val="bg1"/>
                </a:solidFill>
              </a:rPr>
              <a:t>Ладычных</a:t>
            </a:r>
            <a:r>
              <a:rPr lang="ru-RU" sz="1500" dirty="0" smtClean="0">
                <a:solidFill>
                  <a:schemeClr val="bg1"/>
                </a:solidFill>
              </a:rPr>
              <a:t> А.О.).</a:t>
            </a:r>
          </a:p>
          <a:p>
            <a:pPr lvl="1"/>
            <a:r>
              <a:rPr lang="ru-RU" sz="1500" dirty="0" smtClean="0">
                <a:solidFill>
                  <a:schemeClr val="bg1"/>
                </a:solidFill>
                <a:hlinkClick r:id="rId2"/>
              </a:rPr>
              <a:t>1.1.4 На </a:t>
            </a:r>
            <a:r>
              <a:rPr lang="ru-RU" sz="1500" dirty="0" smtClean="0">
                <a:solidFill>
                  <a:schemeClr val="bg1"/>
                </a:solidFill>
                <a:hlinkClick r:id="rId2"/>
              </a:rPr>
              <a:t>конкурс по организации участия студентов, аспирантов и молодых ученых во всероссийских, международных конференциях и научных </a:t>
            </a:r>
            <a:r>
              <a:rPr lang="ru-RU" sz="1500" dirty="0" smtClean="0">
                <a:solidFill>
                  <a:schemeClr val="bg1"/>
                </a:solidFill>
              </a:rPr>
              <a:t>мероприятиях направлено 6 заявок. 5 студентов (</a:t>
            </a:r>
            <a:r>
              <a:rPr lang="ru-RU" sz="1500" dirty="0" err="1" smtClean="0">
                <a:solidFill>
                  <a:schemeClr val="bg1"/>
                </a:solidFill>
              </a:rPr>
              <a:t>Ашихина</a:t>
            </a:r>
            <a:r>
              <a:rPr lang="ru-RU" sz="1500" dirty="0" smtClean="0">
                <a:solidFill>
                  <a:schemeClr val="bg1"/>
                </a:solidFill>
              </a:rPr>
              <a:t> Н.С., Баталова О.А., </a:t>
            </a:r>
            <a:r>
              <a:rPr lang="ru-RU" sz="1500" dirty="0" err="1" smtClean="0">
                <a:solidFill>
                  <a:schemeClr val="bg1"/>
                </a:solidFill>
              </a:rPr>
              <a:t>Жудрак</a:t>
            </a:r>
            <a:r>
              <a:rPr lang="ru-RU" sz="1500" dirty="0" smtClean="0">
                <a:solidFill>
                  <a:schemeClr val="bg1"/>
                </a:solidFill>
              </a:rPr>
              <a:t> А.П., Хакимов Д.Р., Шадрина А.А.) получили гранты на общую сумму 14000 рублей.</a:t>
            </a:r>
          </a:p>
          <a:p>
            <a:pPr lvl="1"/>
            <a:r>
              <a:rPr lang="ru-RU" sz="1500" dirty="0" smtClean="0">
                <a:solidFill>
                  <a:schemeClr val="bg1"/>
                </a:solidFill>
              </a:rPr>
              <a:t>1.1.5 На </a:t>
            </a:r>
            <a:r>
              <a:rPr lang="ru-RU" sz="1500" dirty="0" smtClean="0">
                <a:solidFill>
                  <a:schemeClr val="bg1"/>
                </a:solidFill>
              </a:rPr>
              <a:t>конкурс студенческих проектов по заказу муниципальных образований Красноярского края направлено 9 проектов. 1 проект (рук. Аксенов Н.В.) получил </a:t>
            </a:r>
            <a:r>
              <a:rPr lang="ru-RU" sz="1500" dirty="0" err="1" smtClean="0">
                <a:solidFill>
                  <a:schemeClr val="bg1"/>
                </a:solidFill>
              </a:rPr>
              <a:t>грантовую</a:t>
            </a:r>
            <a:r>
              <a:rPr lang="ru-RU" sz="1500" dirty="0" smtClean="0">
                <a:solidFill>
                  <a:schemeClr val="bg1"/>
                </a:solidFill>
              </a:rPr>
              <a:t> поддержку в размере 110000 руб.</a:t>
            </a:r>
          </a:p>
          <a:p>
            <a:r>
              <a:rPr lang="ru-RU" sz="1500" u="sng" dirty="0" smtClean="0">
                <a:solidFill>
                  <a:schemeClr val="bg1"/>
                </a:solidFill>
              </a:rPr>
              <a:t>1.2 </a:t>
            </a:r>
            <a:r>
              <a:rPr lang="ru-RU" sz="1500" b="1" u="sng" dirty="0" smtClean="0">
                <a:solidFill>
                  <a:schemeClr val="bg1"/>
                </a:solidFill>
              </a:rPr>
              <a:t>фонд </a:t>
            </a:r>
            <a:r>
              <a:rPr lang="ru-RU" sz="1500" b="1" u="sng" dirty="0" smtClean="0">
                <a:solidFill>
                  <a:schemeClr val="bg1"/>
                </a:solidFill>
              </a:rPr>
              <a:t>Михаила Прохорова</a:t>
            </a:r>
            <a:r>
              <a:rPr lang="ru-RU" sz="1500" u="sng" dirty="0" smtClean="0">
                <a:solidFill>
                  <a:schemeClr val="bg1"/>
                </a:solidFill>
              </a:rPr>
              <a:t>.</a:t>
            </a:r>
            <a:endParaRPr lang="ru-RU" sz="1500" dirty="0" smtClean="0">
              <a:solidFill>
                <a:schemeClr val="bg1"/>
              </a:solidFill>
            </a:endParaRPr>
          </a:p>
          <a:p>
            <a:r>
              <a:rPr lang="ru-RU" sz="1500" dirty="0" smtClean="0">
                <a:solidFill>
                  <a:schemeClr val="bg1"/>
                </a:solidFill>
              </a:rPr>
              <a:t>На конкурс «Академическая мобильность» направлено 7 заявок, поддержано 3 заявки (</a:t>
            </a:r>
            <a:r>
              <a:rPr lang="ru-RU" sz="1500" dirty="0" err="1" smtClean="0">
                <a:solidFill>
                  <a:schemeClr val="bg1"/>
                </a:solidFill>
              </a:rPr>
              <a:t>Гинетуллова</a:t>
            </a:r>
            <a:r>
              <a:rPr lang="ru-RU" sz="1500" dirty="0" smtClean="0">
                <a:solidFill>
                  <a:schemeClr val="bg1"/>
                </a:solidFill>
              </a:rPr>
              <a:t> Р.Г., </a:t>
            </a:r>
            <a:r>
              <a:rPr lang="ru-RU" sz="1500" dirty="0" err="1" smtClean="0">
                <a:solidFill>
                  <a:schemeClr val="bg1"/>
                </a:solidFill>
              </a:rPr>
              <a:t>Тишевская</a:t>
            </a:r>
            <a:r>
              <a:rPr lang="ru-RU" sz="1500" dirty="0" smtClean="0">
                <a:solidFill>
                  <a:schemeClr val="bg1"/>
                </a:solidFill>
              </a:rPr>
              <a:t> Т.Г., </a:t>
            </a:r>
            <a:r>
              <a:rPr lang="ru-RU" sz="1500" dirty="0" err="1" smtClean="0">
                <a:solidFill>
                  <a:schemeClr val="bg1"/>
                </a:solidFill>
              </a:rPr>
              <a:t>Крайзер</a:t>
            </a:r>
            <a:r>
              <a:rPr lang="ru-RU" sz="1500" dirty="0" smtClean="0">
                <a:solidFill>
                  <a:schemeClr val="bg1"/>
                </a:solidFill>
              </a:rPr>
              <a:t> И.В.).</a:t>
            </a:r>
          </a:p>
          <a:p>
            <a:r>
              <a:rPr lang="ru-RU" sz="1500" b="1" u="sng" dirty="0" smtClean="0">
                <a:solidFill>
                  <a:schemeClr val="bg1"/>
                </a:solidFill>
              </a:rPr>
              <a:t>1.3  </a:t>
            </a:r>
            <a:r>
              <a:rPr lang="ru-RU" sz="1500" b="1" u="sng" dirty="0" smtClean="0">
                <a:solidFill>
                  <a:schemeClr val="bg1"/>
                </a:solidFill>
              </a:rPr>
              <a:t>городской конкурс молодежных проектов «Инициатива»</a:t>
            </a:r>
            <a:endParaRPr lang="ru-RU" sz="1500" dirty="0" smtClean="0">
              <a:solidFill>
                <a:schemeClr val="bg1"/>
              </a:solidFill>
            </a:endParaRPr>
          </a:p>
          <a:p>
            <a:r>
              <a:rPr lang="ru-RU" sz="1500" dirty="0" smtClean="0">
                <a:solidFill>
                  <a:schemeClr val="bg1"/>
                </a:solidFill>
              </a:rPr>
              <a:t>3 заявки, грант в размере 20000 рублей (</a:t>
            </a:r>
            <a:r>
              <a:rPr lang="ru-RU" sz="1500" dirty="0" err="1" smtClean="0">
                <a:solidFill>
                  <a:schemeClr val="bg1"/>
                </a:solidFill>
              </a:rPr>
              <a:t>Литуновская</a:t>
            </a:r>
            <a:r>
              <a:rPr lang="ru-RU" sz="1500" dirty="0" smtClean="0">
                <a:solidFill>
                  <a:schemeClr val="bg1"/>
                </a:solidFill>
              </a:rPr>
              <a:t> А.С., </a:t>
            </a:r>
            <a:r>
              <a:rPr lang="ru-RU" sz="1500" dirty="0" err="1" smtClean="0">
                <a:solidFill>
                  <a:schemeClr val="bg1"/>
                </a:solidFill>
              </a:rPr>
              <a:t>Буторина</a:t>
            </a:r>
            <a:r>
              <a:rPr lang="ru-RU" sz="1500" dirty="0" smtClean="0">
                <a:solidFill>
                  <a:schemeClr val="bg1"/>
                </a:solidFill>
              </a:rPr>
              <a:t> Н.А., Хакимов Р.Н., Корнеев К.Д.).</a:t>
            </a:r>
          </a:p>
          <a:p>
            <a:pPr lvl="0"/>
            <a:r>
              <a:rPr lang="ru-RU" sz="1500" dirty="0" smtClean="0">
                <a:solidFill>
                  <a:schemeClr val="bg1"/>
                </a:solidFill>
              </a:rPr>
              <a:t>2. Проведение </a:t>
            </a:r>
            <a:r>
              <a:rPr lang="ru-RU" sz="1500" dirty="0" smtClean="0">
                <a:solidFill>
                  <a:schemeClr val="bg1"/>
                </a:solidFill>
              </a:rPr>
              <a:t>в филиале в апреле </a:t>
            </a:r>
            <a:r>
              <a:rPr lang="ru-RU" sz="1500" b="1" dirty="0" smtClean="0">
                <a:solidFill>
                  <a:schemeClr val="bg1"/>
                </a:solidFill>
              </a:rPr>
              <a:t>ежегодной конференции "Молодые ученые в решении актуальных проблем науки".</a:t>
            </a:r>
            <a:r>
              <a:rPr lang="ru-RU" sz="1500" dirty="0" smtClean="0">
                <a:solidFill>
                  <a:schemeClr val="bg1"/>
                </a:solidFill>
              </a:rPr>
              <a:t> В 2014 г. в конференции приняли участие 73 студента, представлено 66 докладов.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7960" y="0"/>
            <a:ext cx="7683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Основные результаты </a:t>
            </a:r>
            <a:r>
              <a:rPr lang="ru-RU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НИРс</a:t>
            </a:r>
            <a:endParaRPr lang="ru-RU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35745"/>
            <a:ext cx="9144000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500" dirty="0" smtClean="0">
                <a:solidFill>
                  <a:schemeClr val="bg1"/>
                </a:solidFill>
              </a:rPr>
              <a:t>3. Участие </a:t>
            </a:r>
            <a:r>
              <a:rPr lang="ru-RU" sz="1500" dirty="0" smtClean="0">
                <a:solidFill>
                  <a:schemeClr val="bg1"/>
                </a:solidFill>
              </a:rPr>
              <a:t>в работе международных, российских и региональных конференций и публикация результатов научных исследований в сборниках трудов. </a:t>
            </a:r>
          </a:p>
          <a:p>
            <a:pPr lvl="1"/>
            <a:r>
              <a:rPr lang="ru-RU" sz="1500" dirty="0" smtClean="0">
                <a:solidFill>
                  <a:schemeClr val="bg1"/>
                </a:solidFill>
              </a:rPr>
              <a:t>3.1 Количество </a:t>
            </a:r>
            <a:r>
              <a:rPr lang="ru-RU" sz="1500" dirty="0" smtClean="0">
                <a:solidFill>
                  <a:schemeClr val="bg1"/>
                </a:solidFill>
              </a:rPr>
              <a:t>опубликованных студенческих статей, тезисов докладов 161, в том числе в сборниках международных конференций 68, всероссийских - 81, в зарубежной печати – 6, в журнале перечня ВАК - 7.</a:t>
            </a:r>
          </a:p>
          <a:p>
            <a:pPr lvl="1"/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dirty="0" smtClean="0">
                <a:solidFill>
                  <a:schemeClr val="bg1"/>
                </a:solidFill>
              </a:rPr>
              <a:t>3.2 Участие </a:t>
            </a:r>
            <a:r>
              <a:rPr lang="ru-RU" sz="1500" dirty="0" smtClean="0">
                <a:solidFill>
                  <a:schemeClr val="bg1"/>
                </a:solidFill>
              </a:rPr>
              <a:t>во Всероссийской научно-практической конференции "Молодые ученые в решении актуальных проблем науки", г. Красноярск. 11 студентов приняли очное участие. 4 студента (Сухих Р.О., Прокошев Д.А., </a:t>
            </a:r>
            <a:r>
              <a:rPr lang="ru-RU" sz="1500" dirty="0" err="1" smtClean="0">
                <a:solidFill>
                  <a:schemeClr val="bg1"/>
                </a:solidFill>
              </a:rPr>
              <a:t>Тараскина</a:t>
            </a:r>
            <a:r>
              <a:rPr lang="ru-RU" sz="1500" dirty="0" smtClean="0">
                <a:solidFill>
                  <a:schemeClr val="bg1"/>
                </a:solidFill>
              </a:rPr>
              <a:t> А.И., Ворсина В.А.) заняли </a:t>
            </a:r>
            <a:r>
              <a:rPr lang="en-US" sz="1500" dirty="0" smtClean="0">
                <a:solidFill>
                  <a:schemeClr val="bg1"/>
                </a:solidFill>
              </a:rPr>
              <a:t>I</a:t>
            </a:r>
            <a:r>
              <a:rPr lang="ru-RU" sz="1500" dirty="0" smtClean="0">
                <a:solidFill>
                  <a:schemeClr val="bg1"/>
                </a:solidFill>
              </a:rPr>
              <a:t> место, 1 студент (Аксенов Н.В.) - II место, 3 студента (</a:t>
            </a:r>
            <a:r>
              <a:rPr lang="ru-RU" sz="1500" dirty="0" err="1" smtClean="0">
                <a:solidFill>
                  <a:schemeClr val="bg1"/>
                </a:solidFill>
              </a:rPr>
              <a:t>Литуновская</a:t>
            </a:r>
            <a:r>
              <a:rPr lang="ru-RU" sz="1500" dirty="0" smtClean="0">
                <a:solidFill>
                  <a:schemeClr val="bg1"/>
                </a:solidFill>
              </a:rPr>
              <a:t> А.С., </a:t>
            </a:r>
            <a:r>
              <a:rPr lang="ru-RU" sz="1500" dirty="0" err="1" smtClean="0">
                <a:solidFill>
                  <a:schemeClr val="bg1"/>
                </a:solidFill>
              </a:rPr>
              <a:t>Буторина</a:t>
            </a:r>
            <a:r>
              <a:rPr lang="ru-RU" sz="1500" dirty="0" smtClean="0">
                <a:solidFill>
                  <a:schemeClr val="bg1"/>
                </a:solidFill>
              </a:rPr>
              <a:t> Н.А., </a:t>
            </a:r>
            <a:r>
              <a:rPr lang="ru-RU" sz="1500" dirty="0" err="1" smtClean="0">
                <a:solidFill>
                  <a:schemeClr val="bg1"/>
                </a:solidFill>
              </a:rPr>
              <a:t>Крайзер</a:t>
            </a:r>
            <a:r>
              <a:rPr lang="ru-RU" sz="1500" dirty="0" smtClean="0">
                <a:solidFill>
                  <a:schemeClr val="bg1"/>
                </a:solidFill>
              </a:rPr>
              <a:t> И.В.) - </a:t>
            </a:r>
            <a:r>
              <a:rPr lang="en-US" sz="1500" dirty="0" smtClean="0">
                <a:solidFill>
                  <a:schemeClr val="bg1"/>
                </a:solidFill>
              </a:rPr>
              <a:t>I</a:t>
            </a:r>
            <a:r>
              <a:rPr lang="ru-RU" sz="1500" dirty="0" smtClean="0">
                <a:solidFill>
                  <a:schemeClr val="bg1"/>
                </a:solidFill>
              </a:rPr>
              <a:t>II место, Петрова А.А. награждена грамотой за участие.</a:t>
            </a:r>
          </a:p>
          <a:p>
            <a:pPr lvl="1"/>
            <a:r>
              <a:rPr lang="ru-RU" sz="1500" dirty="0" smtClean="0">
                <a:solidFill>
                  <a:schemeClr val="bg1"/>
                </a:solidFill>
              </a:rPr>
              <a:t>3.3 9 </a:t>
            </a:r>
            <a:r>
              <a:rPr lang="ru-RU" sz="1500" dirty="0" smtClean="0">
                <a:solidFill>
                  <a:schemeClr val="bg1"/>
                </a:solidFill>
              </a:rPr>
              <a:t>студентов приняли очное участие в Международной научной студенческой конференции «Студент и научно-технический прогресс» в г. Новосибирске, студентка Баталова О.А. заняла </a:t>
            </a:r>
            <a:r>
              <a:rPr lang="en-US" sz="1500" dirty="0" smtClean="0">
                <a:solidFill>
                  <a:schemeClr val="bg1"/>
                </a:solidFill>
              </a:rPr>
              <a:t>II</a:t>
            </a:r>
            <a:r>
              <a:rPr lang="ru-RU" sz="1500" dirty="0" smtClean="0">
                <a:solidFill>
                  <a:schemeClr val="bg1"/>
                </a:solidFill>
              </a:rPr>
              <a:t> место, студенты Мешков Е.И., </a:t>
            </a:r>
            <a:r>
              <a:rPr lang="ru-RU" sz="1500" dirty="0" err="1" smtClean="0">
                <a:solidFill>
                  <a:schemeClr val="bg1"/>
                </a:solidFill>
              </a:rPr>
              <a:t>Лашутина</a:t>
            </a:r>
            <a:r>
              <a:rPr lang="ru-RU" sz="1500" dirty="0" smtClean="0">
                <a:solidFill>
                  <a:schemeClr val="bg1"/>
                </a:solidFill>
              </a:rPr>
              <a:t> Е.О., </a:t>
            </a:r>
            <a:r>
              <a:rPr lang="ru-RU" sz="1500" dirty="0" err="1" smtClean="0">
                <a:solidFill>
                  <a:schemeClr val="bg1"/>
                </a:solidFill>
              </a:rPr>
              <a:t>Пушилин</a:t>
            </a:r>
            <a:r>
              <a:rPr lang="ru-RU" sz="1500" dirty="0" smtClean="0">
                <a:solidFill>
                  <a:schemeClr val="bg1"/>
                </a:solidFill>
              </a:rPr>
              <a:t> А.Е. - </a:t>
            </a:r>
            <a:r>
              <a:rPr lang="en-US" sz="1500" dirty="0" smtClean="0">
                <a:solidFill>
                  <a:schemeClr val="bg1"/>
                </a:solidFill>
              </a:rPr>
              <a:t>III </a:t>
            </a:r>
            <a:r>
              <a:rPr lang="ru-RU" sz="1500" dirty="0" smtClean="0">
                <a:solidFill>
                  <a:schemeClr val="bg1"/>
                </a:solidFill>
              </a:rPr>
              <a:t>место.</a:t>
            </a:r>
          </a:p>
          <a:p>
            <a:pPr lvl="1"/>
            <a:r>
              <a:rPr lang="ru-RU" sz="1500" dirty="0" smtClean="0">
                <a:solidFill>
                  <a:schemeClr val="bg1"/>
                </a:solidFill>
              </a:rPr>
              <a:t>3.4 В </a:t>
            </a:r>
            <a:r>
              <a:rPr lang="ru-RU" sz="1500" b="1" dirty="0" smtClean="0">
                <a:solidFill>
                  <a:schemeClr val="bg1"/>
                </a:solidFill>
              </a:rPr>
              <a:t>I</a:t>
            </a:r>
            <a:r>
              <a:rPr lang="en-US" sz="1500" b="1" dirty="0" smtClean="0">
                <a:solidFill>
                  <a:schemeClr val="bg1"/>
                </a:solidFill>
              </a:rPr>
              <a:t>V</a:t>
            </a:r>
            <a:r>
              <a:rPr lang="ru-RU" sz="1500" b="1" dirty="0" smtClean="0">
                <a:solidFill>
                  <a:schemeClr val="bg1"/>
                </a:solidFill>
              </a:rPr>
              <a:t> Всероссийской научно-практической конференции «Экология, рациональное природопользование </a:t>
            </a:r>
            <a:r>
              <a:rPr lang="ru-RU" sz="1500" b="1" dirty="0" smtClean="0">
                <a:solidFill>
                  <a:schemeClr val="bg1"/>
                </a:solidFill>
              </a:rPr>
              <a:t>и </a:t>
            </a:r>
            <a:r>
              <a:rPr lang="ru-RU" sz="1500" b="1" dirty="0" smtClean="0">
                <a:solidFill>
                  <a:schemeClr val="bg1"/>
                </a:solidFill>
              </a:rPr>
              <a:t>охрана окружающей среды»</a:t>
            </a:r>
            <a:r>
              <a:rPr lang="ru-RU" sz="1500" dirty="0" smtClean="0">
                <a:solidFill>
                  <a:schemeClr val="bg1"/>
                </a:solidFill>
              </a:rPr>
              <a:t> в </a:t>
            </a:r>
            <a:r>
              <a:rPr lang="ru-RU" sz="1500" dirty="0" err="1" smtClean="0">
                <a:solidFill>
                  <a:schemeClr val="bg1"/>
                </a:solidFill>
              </a:rPr>
              <a:t>Лф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dirty="0" err="1" smtClean="0">
                <a:solidFill>
                  <a:schemeClr val="bg1"/>
                </a:solidFill>
              </a:rPr>
              <a:t>СибГТУ</a:t>
            </a:r>
            <a:r>
              <a:rPr lang="ru-RU" sz="1500" dirty="0" smtClean="0">
                <a:solidFill>
                  <a:schemeClr val="bg1"/>
                </a:solidFill>
              </a:rPr>
              <a:t> приняли очное участие 39 студентов. 4 студента (Позднякова М.О., Аксенов Н.В., </a:t>
            </a:r>
            <a:r>
              <a:rPr lang="ru-RU" sz="1500" dirty="0" err="1" smtClean="0">
                <a:solidFill>
                  <a:schemeClr val="bg1"/>
                </a:solidFill>
              </a:rPr>
              <a:t>Исмаилова</a:t>
            </a:r>
            <a:r>
              <a:rPr lang="ru-RU" sz="1500" dirty="0" smtClean="0">
                <a:solidFill>
                  <a:schemeClr val="bg1"/>
                </a:solidFill>
              </a:rPr>
              <a:t> О., </a:t>
            </a:r>
            <a:r>
              <a:rPr lang="ru-RU" sz="1500" dirty="0" err="1" smtClean="0">
                <a:solidFill>
                  <a:schemeClr val="bg1"/>
                </a:solidFill>
              </a:rPr>
              <a:t>Исмаилова</a:t>
            </a:r>
            <a:r>
              <a:rPr lang="ru-RU" sz="1500" dirty="0" smtClean="0">
                <a:solidFill>
                  <a:schemeClr val="bg1"/>
                </a:solidFill>
              </a:rPr>
              <a:t> К.) заняли </a:t>
            </a:r>
            <a:r>
              <a:rPr lang="en-US" sz="1500" dirty="0" smtClean="0">
                <a:solidFill>
                  <a:schemeClr val="bg1"/>
                </a:solidFill>
              </a:rPr>
              <a:t>I</a:t>
            </a:r>
            <a:r>
              <a:rPr lang="ru-RU" sz="1500" dirty="0" smtClean="0">
                <a:solidFill>
                  <a:schemeClr val="bg1"/>
                </a:solidFill>
              </a:rPr>
              <a:t> место, 5 (</a:t>
            </a:r>
            <a:r>
              <a:rPr lang="ru-RU" sz="1500" dirty="0" err="1" smtClean="0">
                <a:solidFill>
                  <a:schemeClr val="bg1"/>
                </a:solidFill>
              </a:rPr>
              <a:t>Красиворон</a:t>
            </a:r>
            <a:r>
              <a:rPr lang="ru-RU" sz="1500" dirty="0" smtClean="0">
                <a:solidFill>
                  <a:schemeClr val="bg1"/>
                </a:solidFill>
              </a:rPr>
              <a:t> В.Е., Бондаренко Т.Н., </a:t>
            </a:r>
            <a:r>
              <a:rPr lang="ru-RU" sz="1500" dirty="0" err="1" smtClean="0">
                <a:solidFill>
                  <a:schemeClr val="bg1"/>
                </a:solidFill>
              </a:rPr>
              <a:t>Фотина</a:t>
            </a:r>
            <a:r>
              <a:rPr lang="ru-RU" sz="1500" dirty="0" smtClean="0">
                <a:solidFill>
                  <a:schemeClr val="bg1"/>
                </a:solidFill>
              </a:rPr>
              <a:t> Н.И., </a:t>
            </a:r>
            <a:r>
              <a:rPr lang="ru-RU" sz="1500" dirty="0" err="1" smtClean="0">
                <a:solidFill>
                  <a:schemeClr val="bg1"/>
                </a:solidFill>
              </a:rPr>
              <a:t>Ербатырова</a:t>
            </a:r>
            <a:r>
              <a:rPr lang="ru-RU" sz="1500" dirty="0" smtClean="0">
                <a:solidFill>
                  <a:schemeClr val="bg1"/>
                </a:solidFill>
              </a:rPr>
              <a:t> Л.С., Сергеев Д.А.) – </a:t>
            </a:r>
            <a:r>
              <a:rPr lang="en-US" sz="1500" dirty="0" smtClean="0">
                <a:solidFill>
                  <a:schemeClr val="bg1"/>
                </a:solidFill>
              </a:rPr>
              <a:t>II</a:t>
            </a:r>
            <a:r>
              <a:rPr lang="ru-RU" sz="1500" dirty="0" smtClean="0">
                <a:solidFill>
                  <a:schemeClr val="bg1"/>
                </a:solidFill>
              </a:rPr>
              <a:t> место, 6 (</a:t>
            </a:r>
            <a:r>
              <a:rPr lang="ru-RU" sz="1500" dirty="0" err="1" smtClean="0">
                <a:solidFill>
                  <a:schemeClr val="bg1"/>
                </a:solidFill>
              </a:rPr>
              <a:t>Вититнев</a:t>
            </a:r>
            <a:r>
              <a:rPr lang="ru-RU" sz="1500" dirty="0" smtClean="0">
                <a:solidFill>
                  <a:schemeClr val="bg1"/>
                </a:solidFill>
              </a:rPr>
              <a:t> А.Ю., </a:t>
            </a:r>
            <a:r>
              <a:rPr lang="ru-RU" sz="1500" dirty="0" err="1" smtClean="0">
                <a:solidFill>
                  <a:schemeClr val="bg1"/>
                </a:solidFill>
              </a:rPr>
              <a:t>Мамматов</a:t>
            </a:r>
            <a:r>
              <a:rPr lang="ru-RU" sz="1500" dirty="0" smtClean="0">
                <a:solidFill>
                  <a:schemeClr val="bg1"/>
                </a:solidFill>
              </a:rPr>
              <a:t> В.О., </a:t>
            </a:r>
            <a:r>
              <a:rPr lang="ru-RU" sz="1500" dirty="0" err="1" smtClean="0">
                <a:solidFill>
                  <a:schemeClr val="bg1"/>
                </a:solidFill>
              </a:rPr>
              <a:t>Лятт</a:t>
            </a:r>
            <a:r>
              <a:rPr lang="ru-RU" sz="1500" dirty="0" smtClean="0">
                <a:solidFill>
                  <a:schemeClr val="bg1"/>
                </a:solidFill>
              </a:rPr>
              <a:t> М.С., Баталова О.А., </a:t>
            </a:r>
            <a:r>
              <a:rPr lang="ru-RU" sz="1500" dirty="0" err="1" smtClean="0">
                <a:solidFill>
                  <a:schemeClr val="bg1"/>
                </a:solidFill>
              </a:rPr>
              <a:t>Чепрасов</a:t>
            </a:r>
            <a:r>
              <a:rPr lang="ru-RU" sz="1500" dirty="0" smtClean="0">
                <a:solidFill>
                  <a:schemeClr val="bg1"/>
                </a:solidFill>
              </a:rPr>
              <a:t> И.Д., </a:t>
            </a:r>
            <a:r>
              <a:rPr lang="ru-RU" sz="1500" dirty="0" err="1" smtClean="0">
                <a:solidFill>
                  <a:schemeClr val="bg1"/>
                </a:solidFill>
              </a:rPr>
              <a:t>Макрушова</a:t>
            </a:r>
            <a:r>
              <a:rPr lang="ru-RU" sz="1500" dirty="0" smtClean="0">
                <a:solidFill>
                  <a:schemeClr val="bg1"/>
                </a:solidFill>
              </a:rPr>
              <a:t> А.) – </a:t>
            </a:r>
            <a:r>
              <a:rPr lang="en-US" sz="1500" dirty="0" smtClean="0">
                <a:solidFill>
                  <a:schemeClr val="bg1"/>
                </a:solidFill>
              </a:rPr>
              <a:t>III</a:t>
            </a:r>
            <a:r>
              <a:rPr lang="ru-RU" sz="1500" dirty="0" smtClean="0">
                <a:solidFill>
                  <a:schemeClr val="bg1"/>
                </a:solidFill>
              </a:rPr>
              <a:t> место.</a:t>
            </a:r>
          </a:p>
          <a:p>
            <a:pPr lvl="0"/>
            <a:r>
              <a:rPr lang="ru-RU" sz="1500" dirty="0" smtClean="0">
                <a:solidFill>
                  <a:schemeClr val="bg1"/>
                </a:solidFill>
              </a:rPr>
              <a:t>4. В </a:t>
            </a:r>
            <a:r>
              <a:rPr lang="ru-RU" sz="1500" dirty="0" smtClean="0">
                <a:solidFill>
                  <a:schemeClr val="bg1"/>
                </a:solidFill>
              </a:rPr>
              <a:t>конкурсе на соискание краевых именных стипендий приняли участие 3 студента. </a:t>
            </a:r>
          </a:p>
          <a:p>
            <a:pPr lvl="0"/>
            <a:r>
              <a:rPr lang="ru-RU" sz="1500" b="1" dirty="0" smtClean="0">
                <a:solidFill>
                  <a:schemeClr val="bg1"/>
                </a:solidFill>
              </a:rPr>
              <a:t>5. Студенту </a:t>
            </a:r>
            <a:r>
              <a:rPr lang="ru-RU" sz="1500" b="1" dirty="0" smtClean="0">
                <a:solidFill>
                  <a:schemeClr val="bg1"/>
                </a:solidFill>
              </a:rPr>
              <a:t>гр. 64-1 Сухих Р.О. назначена стипендия Президента РФ студентам очной формы обучения, обучающимся по направлениям подготовки, соответствующим приоритетным направлениям модернизации и технологического развития российской экономики.</a:t>
            </a:r>
            <a:endParaRPr lang="ru-RU" sz="1500" dirty="0" smtClean="0">
              <a:solidFill>
                <a:schemeClr val="bg1"/>
              </a:solidFill>
            </a:endParaRPr>
          </a:p>
          <a:p>
            <a:pPr lvl="0"/>
            <a:r>
              <a:rPr lang="ru-RU" sz="1500" b="1" dirty="0" smtClean="0">
                <a:solidFill>
                  <a:schemeClr val="bg1"/>
                </a:solidFill>
              </a:rPr>
              <a:t>6 Студентам </a:t>
            </a:r>
            <a:r>
              <a:rPr lang="ru-RU" sz="1500" b="1" dirty="0" smtClean="0">
                <a:solidFill>
                  <a:schemeClr val="bg1"/>
                </a:solidFill>
              </a:rPr>
              <a:t>гр. 24-1 </a:t>
            </a:r>
            <a:r>
              <a:rPr lang="ru-RU" sz="1500" b="1" dirty="0" err="1" smtClean="0">
                <a:solidFill>
                  <a:schemeClr val="bg1"/>
                </a:solidFill>
              </a:rPr>
              <a:t>Литуновской</a:t>
            </a:r>
            <a:r>
              <a:rPr lang="ru-RU" sz="1500" b="1" dirty="0" smtClean="0">
                <a:solidFill>
                  <a:schemeClr val="bg1"/>
                </a:solidFill>
              </a:rPr>
              <a:t> А.С. и Хакимову Р.Н. назначена стипендия Правительства РФ.</a:t>
            </a:r>
            <a:endParaRPr lang="ru-RU" sz="1500" dirty="0" smtClean="0">
              <a:solidFill>
                <a:schemeClr val="bg1"/>
              </a:solidFill>
            </a:endParaRPr>
          </a:p>
          <a:p>
            <a:pPr lvl="0"/>
            <a:r>
              <a:rPr lang="ru-RU" sz="1500" dirty="0" smtClean="0">
                <a:solidFill>
                  <a:schemeClr val="bg1"/>
                </a:solidFill>
              </a:rPr>
              <a:t>7. В </a:t>
            </a:r>
            <a:r>
              <a:rPr lang="ru-RU" sz="1500" dirty="0" smtClean="0">
                <a:solidFill>
                  <a:schemeClr val="bg1"/>
                </a:solidFill>
              </a:rPr>
              <a:t>рамках городского конкурса «Студенческая весна-2014» в номинации «Наука» </a:t>
            </a:r>
            <a:r>
              <a:rPr lang="en-US" sz="1500" dirty="0" smtClean="0">
                <a:solidFill>
                  <a:schemeClr val="bg1"/>
                </a:solidFill>
              </a:rPr>
              <a:t>I</a:t>
            </a:r>
            <a:r>
              <a:rPr lang="ru-RU" sz="1500" dirty="0" smtClean="0">
                <a:solidFill>
                  <a:schemeClr val="bg1"/>
                </a:solidFill>
              </a:rPr>
              <a:t>I место занял Аксенов Н.В., </a:t>
            </a:r>
            <a:r>
              <a:rPr lang="en-US" sz="1500" dirty="0" smtClean="0">
                <a:solidFill>
                  <a:schemeClr val="bg1"/>
                </a:solidFill>
              </a:rPr>
              <a:t>III</a:t>
            </a:r>
            <a:r>
              <a:rPr lang="ru-RU" sz="1500" dirty="0" smtClean="0">
                <a:solidFill>
                  <a:schemeClr val="bg1"/>
                </a:solidFill>
              </a:rPr>
              <a:t> место – Кузнецова Д.С. </a:t>
            </a:r>
          </a:p>
          <a:p>
            <a:pPr lvl="0"/>
            <a:r>
              <a:rPr lang="ru-RU" sz="1500" dirty="0" smtClean="0">
                <a:solidFill>
                  <a:schemeClr val="bg1"/>
                </a:solidFill>
              </a:rPr>
              <a:t>8. В </a:t>
            </a:r>
            <a:r>
              <a:rPr lang="ru-RU" sz="1500" b="1" dirty="0" smtClean="0">
                <a:solidFill>
                  <a:schemeClr val="bg1"/>
                </a:solidFill>
              </a:rPr>
              <a:t>зональном робототехническом фестивале «Робосиб-2014»</a:t>
            </a:r>
            <a:r>
              <a:rPr lang="ru-RU" sz="1500" dirty="0" smtClean="0">
                <a:solidFill>
                  <a:schemeClr val="bg1"/>
                </a:solidFill>
              </a:rPr>
              <a:t> приняли участие 9 студентов. Команда гр. 52-1 (Михайлов А.М., Морозов В.И., </a:t>
            </a:r>
            <a:r>
              <a:rPr lang="ru-RU" sz="1500" dirty="0" err="1" smtClean="0">
                <a:solidFill>
                  <a:schemeClr val="bg1"/>
                </a:solidFill>
              </a:rPr>
              <a:t>Евпак</a:t>
            </a:r>
            <a:r>
              <a:rPr lang="ru-RU" sz="1500" dirty="0" smtClean="0">
                <a:solidFill>
                  <a:schemeClr val="bg1"/>
                </a:solidFill>
              </a:rPr>
              <a:t> Т.Е.) заняла </a:t>
            </a:r>
            <a:r>
              <a:rPr lang="en-US" sz="1500" dirty="0" smtClean="0">
                <a:solidFill>
                  <a:schemeClr val="bg1"/>
                </a:solidFill>
              </a:rPr>
              <a:t>III </a:t>
            </a:r>
            <a:r>
              <a:rPr lang="ru-RU" sz="1500" dirty="0" smtClean="0">
                <a:solidFill>
                  <a:schemeClr val="bg1"/>
                </a:solidFill>
              </a:rPr>
              <a:t>место. </a:t>
            </a:r>
          </a:p>
          <a:p>
            <a:pPr marL="0" lvl="1">
              <a:spcBef>
                <a:spcPts val="0"/>
              </a:spcBef>
            </a:pPr>
            <a:endParaRPr lang="ru-RU" sz="1100" dirty="0" smtClean="0">
              <a:solidFill>
                <a:schemeClr val="bg1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ru-RU" sz="11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	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6462"/>
            <a:ext cx="9144000" cy="871305"/>
          </a:xfrm>
        </p:spPr>
        <p:txBody>
          <a:bodyPr/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Доля штатных научно-педагогических работников по ООП ВПО</a:t>
            </a:r>
          </a:p>
        </p:txBody>
      </p:sp>
      <p:pic>
        <p:nvPicPr>
          <p:cNvPr id="1026" name="Диаграмма 1"/>
          <p:cNvPicPr>
            <a:picLocks noGrp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4" y="1162050"/>
            <a:ext cx="894397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1253038" y="3629025"/>
            <a:ext cx="6557462" cy="80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243513" y="3314700"/>
            <a:ext cx="6557462" cy="80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1925"/>
            <a:ext cx="9144000" cy="871305"/>
          </a:xfrm>
        </p:spPr>
        <p:txBody>
          <a:bodyPr/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Доля НПР, имеющих ученую степень (звание)</a:t>
            </a:r>
          </a:p>
        </p:txBody>
      </p:sp>
      <p:pic>
        <p:nvPicPr>
          <p:cNvPr id="2050" name="Диаграмма 2"/>
          <p:cNvPicPr>
            <a:picLocks noGrp="1" noChangeArrowheads="1"/>
          </p:cNvPicPr>
          <p:nvPr>
            <p:ph type="tbl" idx="1"/>
          </p:nvPr>
        </p:nvPicPr>
        <p:blipFill>
          <a:blip r:embed="rId2" cstate="print"/>
          <a:srcRect b="-85"/>
          <a:stretch>
            <a:fillRect/>
          </a:stretch>
        </p:blipFill>
        <p:spPr bwMode="auto">
          <a:xfrm>
            <a:off x="0" y="1200150"/>
            <a:ext cx="9144000" cy="554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995863" y="2924175"/>
            <a:ext cx="6557462" cy="80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024438" y="2200275"/>
            <a:ext cx="6557462" cy="80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0"/>
            <a:ext cx="77724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Показатели мониторинга,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характеризующие кадровый состав вуза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57175" y="1019175"/>
          <a:ext cx="874394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0"/>
            <a:ext cx="7772400" cy="435935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Финансирование НИР из внешних источников</a:t>
            </a:r>
            <a:endParaRPr lang="ru-RU" sz="2400" b="1" kern="12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-2" y="401484"/>
          <a:ext cx="9144002" cy="6456515"/>
        </p:xfrm>
        <a:graphic>
          <a:graphicData uri="http://schemas.openxmlformats.org/drawingml/2006/table">
            <a:tbl>
              <a:tblPr/>
              <a:tblGrid>
                <a:gridCol w="1225694"/>
                <a:gridCol w="5281634"/>
                <a:gridCol w="1639636"/>
                <a:gridCol w="997038"/>
              </a:tblGrid>
              <a:tr h="16965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Times New Roman"/>
                        </a:rPr>
                        <a:t>Руководитель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+mn-lt"/>
                          <a:ea typeface="Times New Roman"/>
                        </a:rPr>
                        <a:t>Наименование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Times New Roman"/>
                        </a:rPr>
                        <a:t>Источник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+mn-lt"/>
                          <a:ea typeface="Times New Roman"/>
                        </a:rPr>
                        <a:t>Сумма, тыс.руб.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78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Times New Roman"/>
                        </a:rPr>
                        <a:t>Чижов А.П.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+mn-lt"/>
                          <a:ea typeface="Times New Roman"/>
                        </a:rPr>
                        <a:t>Проведение экспертизы бизнес-планов, поданных гражданами, признанными в установленном порядке безработными</a:t>
                      </a:r>
                      <a:endParaRPr lang="ru-RU" sz="900" dirty="0">
                        <a:latin typeface="+mn-lt"/>
                        <a:ea typeface="Times New Roman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8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ЦЗН территорий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8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82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584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Мохирев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А.П.,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Ашихина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Н.С., Баталова О.А.,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Жудрак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А.П., Хакимов Д.Р., Шадрина А.А.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Конкурс по организации участия студентов, аспирантов и молодых ученых во всероссийских, международных конференциях и научных мероприятиях 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Times New Roman"/>
                        </a:rPr>
                        <a:t>ККФПН и НТД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+mn-lt"/>
                          <a:ea typeface="Times New Roman"/>
                        </a:rPr>
                        <a:t>32,0</a:t>
                      </a:r>
                      <a:endParaRPr lang="ru-RU" sz="900" dirty="0">
                        <a:latin typeface="+mn-lt"/>
                        <a:ea typeface="Times New Roman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09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Соболев С.В.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V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Всероссийская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научно-практическая конференция школьников, студентов, аспирантов и молодых ученых «Экология, рациональное природопользование и охрана окружающей среды»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+mn-lt"/>
                          <a:ea typeface="Times New Roman"/>
                        </a:rPr>
                        <a:t>ККФПН и НТД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+mn-lt"/>
                          <a:ea typeface="Times New Roman"/>
                        </a:rPr>
                        <a:t>50,0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89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Петрушева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Н.А.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Разработка технологии производства ДВП с заданными свойствами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smtClean="0">
                          <a:latin typeface="+mn-lt"/>
                          <a:ea typeface="Times New Roman"/>
                        </a:rPr>
                        <a:t>ККФПН и НТД</a:t>
                      </a:r>
                      <a:endParaRPr lang="ru-RU" sz="900" dirty="0">
                        <a:latin typeface="+mn-lt"/>
                        <a:ea typeface="Times New Roman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+mn-lt"/>
                          <a:ea typeface="Times New Roman"/>
                        </a:rPr>
                        <a:t>75,0</a:t>
                      </a:r>
                      <a:endParaRPr lang="ru-RU" sz="900" dirty="0">
                        <a:latin typeface="+mn-lt"/>
                        <a:ea typeface="Times New Roman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393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Аксенов Н.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Ресурсосберегающие технологии вторичного использования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отходов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ККФПН и НТД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110,0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653">
                <a:tc>
                  <a:txBody>
                    <a:bodyPr/>
                    <a:lstStyle/>
                    <a:p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Мохирев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А.П.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Оптимизация логистики лесозаготовительных предприятий Красноярского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края 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ККФПН и НТД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110,0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303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Зырянов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М.А.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Производство древесноволокнистых плит с использованием твердых бытовых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отходов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ККФПН и НТД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Зырянов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М.А.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endParaRPr lang="ru-RU" sz="9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Рециклинг твердых промышленных отходов в производстве </a:t>
                      </a:r>
                      <a:r>
                        <a:rPr lang="ru-RU" sz="90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плитной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продукции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ККФПН и НТД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303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Журавлева Л.Н.</a:t>
                      </a:r>
                      <a:endParaRPr lang="ru-RU" sz="900" kern="1200" dirty="0" err="1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Исследование влияния параметров сортировки пиловочного сырья на показатели эффективности лесопильного производства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ООО «Рубцовский ЛДК»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45,0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303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Безруких Ю.А.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Совершенствование методов управления запасами готовой продукции в производственно-сбытовой деятельности предприятий лесного комплекса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ООО «Рубцовский ЛДК»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147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Чижов А.П.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Экспертиза на ОАО «</a:t>
                      </a:r>
                      <a:r>
                        <a:rPr lang="ru-RU" sz="90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Лесосибирский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ЛДК № 1» контракта № 823 на поставку оборудования лесопильного комплекса на базе окорочных, фрезерно-брусующих и круглопильных станков для распила пиловочника хвойных пород на пиломатериалы и укладки в сушильные штабели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ОАО «Лесосибирский ЛДК № 1»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320,0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89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Мохирев А.П.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Оптимизация системы </a:t>
                      </a:r>
                      <a:r>
                        <a:rPr lang="ru-RU" sz="90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лесоуправления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на предприятии ООО «</a:t>
                      </a:r>
                      <a:r>
                        <a:rPr lang="ru-RU" sz="90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Северлес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ООО «Северлес»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80,0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89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Мохирев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А.П.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Разработка современной системы </a:t>
                      </a:r>
                      <a:r>
                        <a:rPr lang="ru-RU" sz="90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лесоуправления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на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предприятии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ООО «Русский лес»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06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Мохирев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А.П.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Разработка технологического процесса лесозаготовительного предприятия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ООО «Лесторг»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80,0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06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Мохирев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А.П.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Разработка технологического процесса рейда отправки лесозаготовительного предприятия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ООО «Лесторг»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80,0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764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Безруких Ю.А.</a:t>
                      </a: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Практические вопросы реализации государственной политики в области энергосбережения и повышения энергетической эффективности (на территории г. Лесосибирска)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Администрация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г. Лесосибирска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7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Мохирев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А.П.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Разработка технологического процесса лесозаготовительных работ ООО «Виктория»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ООО «Виктория»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300,0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38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Петрушева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Н.А.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Современные решения по сбору и переработке твердых бытовых отходов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ООО «КОС»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350,0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38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Безруких Ю.А.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энергетической эффективности многоквартирного дома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ООО «</a:t>
                      </a:r>
                      <a:r>
                        <a:rPr lang="ru-RU" sz="9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КрасЦИМ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4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0280" marR="10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Инициатива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Лесосибирска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6281" y="395591"/>
            <a:ext cx="66976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Финансирование НИР из внешних источников</a:t>
            </a:r>
            <a:endParaRPr lang="ru-RU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285749" y="971550"/>
          <a:ext cx="8734425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0"/>
            <a:ext cx="7772400" cy="600075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Заявки на участие в конкурсах грантов  </a:t>
            </a:r>
            <a:endParaRPr lang="ru-RU" sz="2400" b="1" kern="12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123824" y="657223"/>
          <a:ext cx="8686801" cy="6048377"/>
        </p:xfrm>
        <a:graphic>
          <a:graphicData uri="http://schemas.openxmlformats.org/drawingml/2006/table">
            <a:tbl>
              <a:tblPr/>
              <a:tblGrid>
                <a:gridCol w="5432865"/>
                <a:gridCol w="1160482"/>
                <a:gridCol w="1097468"/>
                <a:gridCol w="995986"/>
              </a:tblGrid>
              <a:tr h="45651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Название конкурса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Организатор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Количество заявок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Поддержанные заявки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76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Конкурс на право получения грантов Президента Российской Федерации  для  государственной  поддержки  молодых  российских ученых -  кандидатов наук и докторов наук -2015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Минобрнауки РФ, Совет по грантам Президента РФ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88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Конкурс на получение  стипендии   Президента  РФ для молодых ученых и аспирантов,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осуществляющих  перспективные  научные  исследования  и  разработки    по   приоритетным   направлениям  модернизации  российской экономики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Минобрнауки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РФ, Совет по грантам Президента РФ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38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Конкурс проектов, направленных на развитие северных территорий Красноярского края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ККФН и НТД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Конкурс научно-технических исследований, разработок, инновационных программ и проектов для обеспечения конкурентных преимуществ экономики Красноярского края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ККФН и НТД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7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Конкурс социальных и гуманитарных исследований, разработок и инноваций, направленных на повышение качества жизни населения Красноярского края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ККФН и НТД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7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Конкурс научных проектов авторских коллективов студентов и аспирантов под руководством молодых ученых ККФПН и НТД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ККФН и НТД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7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Конкурс научно-технического творчества молодежи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ККФН и НТД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7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Конкурс по организации участия студентов, аспирантов и молодых ученых во всероссийских, международных конференциях и научных мероприятиях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ККФН и НТД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7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Конкурс студенческих проектов по заказу муниципальных образований Красноярского края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ККФН и НТД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7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Конкурс на получение финансовой поддержки при проведении научных конференций, олимпиад и мероприятий по профессиональной ориентации молодежи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ККФН и НТД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96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Конкурс инициативных научно-исследовательских проектов РФФИ «Сибирь» 2015 года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ККФН и НТД, РФФИ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7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Конкурс «Академическая мобильность»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Фонд Прохорова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25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633" marR="3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74" y="348342"/>
            <a:ext cx="8829675" cy="506681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Регистрация объектов интеллектуальной собственности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228600" y="1152523"/>
          <a:ext cx="8791575" cy="5505451"/>
        </p:xfrm>
        <a:graphic>
          <a:graphicData uri="http://schemas.openxmlformats.org/drawingml/2006/table">
            <a:tbl>
              <a:tblPr/>
              <a:tblGrid>
                <a:gridCol w="1685925"/>
                <a:gridCol w="1441775"/>
                <a:gridCol w="809850"/>
                <a:gridCol w="1075781"/>
                <a:gridCol w="1169079"/>
                <a:gridCol w="809850"/>
                <a:gridCol w="1075781"/>
                <a:gridCol w="723534"/>
              </a:tblGrid>
              <a:tr h="143620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Вид документа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Название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Право-облада-тель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Ф.И.О. авторов  штатных сотрудников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СибГТУ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Ф.И.О. авторов  из других организаций, с предприятий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Ф.И.О.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авторов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студентов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Номер патента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Дата приори-тета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620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Полезная модель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Размалывающая гарнитура статора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СибГТУ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Чистова Н.Г.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Зырянов М.А.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Рубинская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А.В.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Лятт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М.С.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2014107863/12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304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Программа для ЭВМ, база данных, топология интегральных микросхем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Комплексный автоматизированный расчет планов раскроя пиловочных бревен при многокритериальной оценке расхода древесины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СибГТУ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Герасимова М.М.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Ветшева В.Ф.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2014613086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17.03.2014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161925"/>
            <a:ext cx="7772400" cy="571500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Динамика научных публикаций за 2010-2014 гг.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93" y="1095375"/>
            <a:ext cx="8526407" cy="514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6205</TotalTime>
  <Words>1162</Words>
  <Application>Microsoft Office PowerPoint</Application>
  <PresentationFormat>Экран (4:3)</PresentationFormat>
  <Paragraphs>199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Итоги научно-исследовательской деятельности в Лесосибирском филиале СибГТУ за 2014 г.      </vt:lpstr>
      <vt:lpstr>Доля штатных научно-педагогических работников по ООП ВПО</vt:lpstr>
      <vt:lpstr>Доля НПР, имеющих ученую степень (звание)</vt:lpstr>
      <vt:lpstr>Показатели мониторинга,  характеризующие кадровый состав вуза</vt:lpstr>
      <vt:lpstr>Финансирование НИР из внешних источников</vt:lpstr>
      <vt:lpstr>Слайд 6</vt:lpstr>
      <vt:lpstr>Заявки на участие в конкурсах грантов  </vt:lpstr>
      <vt:lpstr>Регистрация объектов интеллектуальной собственности</vt:lpstr>
      <vt:lpstr>Динамика научных публикаций за 2010-2014 гг.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материал к докладу по диссертационной работе Кацик Дарьи Евгеньевны на тему: «Теоретические аспекты экономической безопасности региона как субъекта внешнеэкономической безопасности (на примере Красноярского края)»</dc:title>
  <dc:creator>Пользователь</dc:creator>
  <cp:lastModifiedBy>ГСПД</cp:lastModifiedBy>
  <cp:revision>622</cp:revision>
  <cp:lastPrinted>2004-12-27T01:33:29Z</cp:lastPrinted>
  <dcterms:created xsi:type="dcterms:W3CDTF">2003-11-16T15:46:39Z</dcterms:created>
  <dcterms:modified xsi:type="dcterms:W3CDTF">2015-03-06T05:00:42Z</dcterms:modified>
</cp:coreProperties>
</file>